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sldIdLst>
    <p:sldId id="259" r:id="rId3"/>
    <p:sldId id="260" r:id="rId4"/>
    <p:sldId id="261" r:id="rId5"/>
    <p:sldId id="270" r:id="rId6"/>
    <p:sldId id="272" r:id="rId7"/>
    <p:sldId id="273" r:id="rId8"/>
    <p:sldId id="274" r:id="rId9"/>
    <p:sldId id="275" r:id="rId10"/>
    <p:sldId id="271" r:id="rId11"/>
    <p:sldId id="264" r:id="rId12"/>
    <p:sldId id="266" r:id="rId13"/>
    <p:sldId id="267" r:id="rId14"/>
    <p:sldId id="268" r:id="rId15"/>
    <p:sldId id="269" r:id="rId16"/>
    <p:sldId id="276" r:id="rId17"/>
    <p:sldId id="277" r:id="rId18"/>
    <p:sldId id="279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900"/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12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1056" y="176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23.tiff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7.tiff"/><Relationship Id="rId10" Type="http://schemas.openxmlformats.org/officeDocument/2006/relationships/image" Target="../media/image38.png"/><Relationship Id="rId4" Type="http://schemas.openxmlformats.org/officeDocument/2006/relationships/image" Target="../media/image24.tiff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48.png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11" Type="http://schemas.openxmlformats.org/officeDocument/2006/relationships/image" Target="../media/image46.png"/><Relationship Id="rId5" Type="http://schemas.openxmlformats.org/officeDocument/2006/relationships/image" Target="../media/image31.tiff"/><Relationship Id="rId10" Type="http://schemas.openxmlformats.org/officeDocument/2006/relationships/image" Target="../media/image45.png"/><Relationship Id="rId4" Type="http://schemas.openxmlformats.org/officeDocument/2006/relationships/image" Target="../media/image30.tiff"/><Relationship Id="rId9" Type="http://schemas.openxmlformats.org/officeDocument/2006/relationships/image" Target="../media/image35.tiff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48.png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11" Type="http://schemas.openxmlformats.org/officeDocument/2006/relationships/image" Target="../media/image46.png"/><Relationship Id="rId5" Type="http://schemas.openxmlformats.org/officeDocument/2006/relationships/image" Target="../media/image31.tiff"/><Relationship Id="rId10" Type="http://schemas.openxmlformats.org/officeDocument/2006/relationships/image" Target="../media/image45.png"/><Relationship Id="rId4" Type="http://schemas.openxmlformats.org/officeDocument/2006/relationships/image" Target="../media/image30.tiff"/><Relationship Id="rId9" Type="http://schemas.openxmlformats.org/officeDocument/2006/relationships/image" Target="../media/image35.tiff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13" Type="http://schemas.openxmlformats.org/officeDocument/2006/relationships/image" Target="../media/image45.tiff"/><Relationship Id="rId18" Type="http://schemas.openxmlformats.org/officeDocument/2006/relationships/image" Target="../media/image66.png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12" Type="http://schemas.openxmlformats.org/officeDocument/2006/relationships/image" Target="../media/image60.png"/><Relationship Id="rId17" Type="http://schemas.openxmlformats.org/officeDocument/2006/relationships/image" Target="../media/image49.tiff"/><Relationship Id="rId2" Type="http://schemas.openxmlformats.org/officeDocument/2006/relationships/image" Target="../media/image50.png"/><Relationship Id="rId16" Type="http://schemas.openxmlformats.org/officeDocument/2006/relationships/image" Target="../media/image4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tiff"/><Relationship Id="rId11" Type="http://schemas.openxmlformats.org/officeDocument/2006/relationships/image" Target="../media/image44.tiff"/><Relationship Id="rId5" Type="http://schemas.openxmlformats.org/officeDocument/2006/relationships/image" Target="../media/image38.tiff"/><Relationship Id="rId15" Type="http://schemas.openxmlformats.org/officeDocument/2006/relationships/image" Target="../media/image47.tiff"/><Relationship Id="rId10" Type="http://schemas.openxmlformats.org/officeDocument/2006/relationships/image" Target="../media/image43.tiff"/><Relationship Id="rId19" Type="http://schemas.openxmlformats.org/officeDocument/2006/relationships/image" Target="../media/image50.tiff"/><Relationship Id="rId4" Type="http://schemas.openxmlformats.org/officeDocument/2006/relationships/image" Target="../media/image37.tiff"/><Relationship Id="rId9" Type="http://schemas.openxmlformats.org/officeDocument/2006/relationships/image" Target="../media/image42.tiff"/><Relationship Id="rId14" Type="http://schemas.openxmlformats.org/officeDocument/2006/relationships/image" Target="../media/image4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8.tiff"/><Relationship Id="rId4" Type="http://schemas.openxmlformats.org/officeDocument/2006/relationships/image" Target="../media/image14.tif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for Cargill</a:t>
            </a:r>
            <a:br>
              <a:rPr lang="en-US" dirty="0"/>
            </a:br>
            <a:r>
              <a:rPr lang="en-US" sz="3600" dirty="0"/>
              <a:t>5/07/20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320468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Kernel Density Estimate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C3038-A263-9747-95F5-EBE2110CBFBA}"/>
              </a:ext>
            </a:extLst>
          </p:cNvPr>
          <p:cNvSpPr txBox="1"/>
          <p:nvPr/>
        </p:nvSpPr>
        <p:spPr>
          <a:xfrm>
            <a:off x="586032" y="4248150"/>
            <a:ext cx="5871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distribution of data with single label, can we predict if unseen data is an outlier?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Plasticizers -&gt; given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Test Molecules -&gt; outlier or member of plasticizers class?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9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410495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Kernel Density Estimate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F6C74-795F-204F-A197-F557A06F46F8}"/>
              </a:ext>
            </a:extLst>
          </p:cNvPr>
          <p:cNvSpPr txBox="1"/>
          <p:nvPr/>
        </p:nvSpPr>
        <p:spPr>
          <a:xfrm>
            <a:off x="4894249" y="3928618"/>
            <a:ext cx="319539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Outlier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Test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Does our model accurately predict new plasticizers?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Hit Percent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What percentage of random molecules are identified as potential plasticizers? 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1BF8F-71AE-FD46-B31B-DDBC68F70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" y="3790585"/>
            <a:ext cx="4508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9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410495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Kernel Density Estimate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F6C74-795F-204F-A197-F557A06F46F8}"/>
              </a:ext>
            </a:extLst>
          </p:cNvPr>
          <p:cNvSpPr txBox="1"/>
          <p:nvPr/>
        </p:nvSpPr>
        <p:spPr>
          <a:xfrm>
            <a:off x="4894249" y="3928618"/>
            <a:ext cx="319539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Kernel Density Estimate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Performs as well as RC in two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Easy to switch between 1D/2D and regression/classification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1BF8F-71AE-FD46-B31B-DDBC68F70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" y="3790585"/>
            <a:ext cx="45085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15298-424F-EE48-92D9-78AFE59F78B4}"/>
              </a:ext>
            </a:extLst>
          </p:cNvPr>
          <p:cNvSpPr/>
          <p:nvPr/>
        </p:nvSpPr>
        <p:spPr>
          <a:xfrm>
            <a:off x="498546" y="3867150"/>
            <a:ext cx="2073204" cy="276225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241482-8CF0-DB48-8B90-1FAC85BE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628" y="5306387"/>
            <a:ext cx="2179734" cy="146869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A1C76F-B69A-E147-AB2E-637E39AAAF0D}"/>
              </a:ext>
            </a:extLst>
          </p:cNvPr>
          <p:cNvCxnSpPr>
            <a:cxnSpLocks/>
          </p:cNvCxnSpPr>
          <p:nvPr/>
        </p:nvCxnSpPr>
        <p:spPr>
          <a:xfrm>
            <a:off x="5495741" y="6337925"/>
            <a:ext cx="1947796" cy="0"/>
          </a:xfrm>
          <a:prstGeom prst="line">
            <a:avLst/>
          </a:prstGeom>
          <a:ln w="19050">
            <a:solidFill>
              <a:schemeClr val="accent4">
                <a:lumMod val="10000"/>
                <a:alpha val="6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36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C8E775-7395-3A4A-98A8-F02E1867955B}"/>
              </a:ext>
            </a:extLst>
          </p:cNvPr>
          <p:cNvSpPr/>
          <p:nvPr/>
        </p:nvSpPr>
        <p:spPr>
          <a:xfrm>
            <a:off x="0" y="3870036"/>
            <a:ext cx="7564582" cy="29879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410495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Kernel Density Estimate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DE6D21-50CD-4344-86B2-16FA09A2F90E}"/>
              </a:ext>
            </a:extLst>
          </p:cNvPr>
          <p:cNvSpPr/>
          <p:nvPr/>
        </p:nvSpPr>
        <p:spPr>
          <a:xfrm>
            <a:off x="448708" y="4165887"/>
            <a:ext cx="2201772" cy="1393783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8EA8F-A4AB-3F45-8462-1BA4E0BD0D69}"/>
              </a:ext>
            </a:extLst>
          </p:cNvPr>
          <p:cNvSpPr txBox="1"/>
          <p:nvPr/>
        </p:nvSpPr>
        <p:spPr>
          <a:xfrm>
            <a:off x="545686" y="4175412"/>
            <a:ext cx="2104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Construct PCA Model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3FFE62-5C0F-D44B-8EE2-99EF68566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88" y="4446283"/>
            <a:ext cx="1651001" cy="10891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B25CFE-C3F8-6446-B2F6-8B0EDEB297B2}"/>
              </a:ext>
            </a:extLst>
          </p:cNvPr>
          <p:cNvCxnSpPr>
            <a:cxnSpLocks/>
          </p:cNvCxnSpPr>
          <p:nvPr/>
        </p:nvCxnSpPr>
        <p:spPr>
          <a:xfrm>
            <a:off x="2747936" y="5053034"/>
            <a:ext cx="1553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02A4B9E-764B-C143-B329-23FEF0D9C167}"/>
              </a:ext>
            </a:extLst>
          </p:cNvPr>
          <p:cNvSpPr/>
          <p:nvPr/>
        </p:nvSpPr>
        <p:spPr>
          <a:xfrm>
            <a:off x="4398935" y="4136362"/>
            <a:ext cx="2447591" cy="139378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6E9FB-9126-294D-A38F-24429258E5D3}"/>
                  </a:ext>
                </a:extLst>
              </p:cNvPr>
              <p:cNvSpPr txBox="1"/>
              <p:nvPr/>
            </p:nvSpPr>
            <p:spPr>
              <a:xfrm>
                <a:off x="2699207" y="4446283"/>
                <a:ext cx="1651001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6E9FB-9126-294D-A38F-24429258E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207" y="4446283"/>
                <a:ext cx="1651001" cy="512448"/>
              </a:xfrm>
              <a:prstGeom prst="rect">
                <a:avLst/>
              </a:prstGeom>
              <a:blipFill>
                <a:blip r:embed="rId6"/>
                <a:stretch>
                  <a:fillRect t="-85366" b="-139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F41A17FF-2160-4A4F-A09D-FF2716767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862" y="4450314"/>
            <a:ext cx="1291151" cy="8385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45752A-EE45-EF43-8C77-9EB78801F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107" y="4533736"/>
            <a:ext cx="970289" cy="6717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6955A1-42F0-B948-B885-6B8089A54C30}"/>
              </a:ext>
            </a:extLst>
          </p:cNvPr>
          <p:cNvSpPr txBox="1"/>
          <p:nvPr/>
        </p:nvSpPr>
        <p:spPr>
          <a:xfrm>
            <a:off x="4496389" y="4153298"/>
            <a:ext cx="254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 Calculate Multivariate KDE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D401CD-9EA3-9C47-911B-B0D45AC29604}"/>
                  </a:ext>
                </a:extLst>
              </p:cNvPr>
              <p:cNvSpPr txBox="1"/>
              <p:nvPr/>
            </p:nvSpPr>
            <p:spPr>
              <a:xfrm>
                <a:off x="4617676" y="5292261"/>
                <a:ext cx="2228850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𝐺𝐷𝐵</m:t>
                              </m:r>
                            </m:sub>
                          </m:sSub>
                        </m:e>
                      </m:d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𝑝𝑙𝑎𝑠𝑡𝑖𝑐𝑖𝑧𝑒𝑟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𝐺𝐷𝐵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D401CD-9EA3-9C47-911B-B0D45AC2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676" y="5292261"/>
                <a:ext cx="2228850" cy="2525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7C4AB33-D7B6-F448-849B-CB8E16584F1F}"/>
              </a:ext>
            </a:extLst>
          </p:cNvPr>
          <p:cNvSpPr txBox="1"/>
          <p:nvPr/>
        </p:nvSpPr>
        <p:spPr>
          <a:xfrm>
            <a:off x="253483" y="5728578"/>
            <a:ext cx="2592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Select small subset of data to build model (important to get good separation in this step!)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801983-8CCA-BE46-BEFC-5AFD98D5CBA3}"/>
                  </a:ext>
                </a:extLst>
              </p:cNvPr>
              <p:cNvSpPr txBox="1"/>
              <p:nvPr/>
            </p:nvSpPr>
            <p:spPr>
              <a:xfrm>
                <a:off x="4314114" y="5758127"/>
                <a:ext cx="2592222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Very fast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𝑝𝑙𝑎𝑠𝑡𝑖𝑐𝑖𝑧𝑒𝑟</m:t>
                        </m:r>
                      </m:sub>
                    </m:sSub>
                  </m:oMath>
                </a14:m>
                <a:r>
                  <a:rPr lang="en-US" sz="1400" dirty="0"/>
                  <a:t> given any point in component space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801983-8CCA-BE46-BEFC-5AFD98D5C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114" y="5758127"/>
                <a:ext cx="2592222" cy="769313"/>
              </a:xfrm>
              <a:prstGeom prst="rect">
                <a:avLst/>
              </a:prstGeom>
              <a:blipFill>
                <a:blip r:embed="rId1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62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Testing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dirty="0"/>
                  <a:t>  on GDB-17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29D032-955B-6649-88F9-417A0D46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6" y="1603663"/>
            <a:ext cx="3891396" cy="25670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B4CD40-D14F-0E42-921D-4B3A5067712F}"/>
              </a:ext>
            </a:extLst>
          </p:cNvPr>
          <p:cNvCxnSpPr>
            <a:cxnSpLocks/>
          </p:cNvCxnSpPr>
          <p:nvPr/>
        </p:nvCxnSpPr>
        <p:spPr>
          <a:xfrm>
            <a:off x="785092" y="4170762"/>
            <a:ext cx="0" cy="493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20F82D-8271-AB43-85D4-EA1EDD749219}"/>
              </a:ext>
            </a:extLst>
          </p:cNvPr>
          <p:cNvSpPr txBox="1"/>
          <p:nvPr/>
        </p:nvSpPr>
        <p:spPr>
          <a:xfrm>
            <a:off x="1012978" y="4257027"/>
            <a:ext cx="319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dimension captures enough variance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48DEF-921E-9B4D-82F9-60D51D76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7" y="4750629"/>
            <a:ext cx="3198804" cy="2192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C0F7C7-2918-E546-B379-E059C63D08A5}"/>
              </a:ext>
            </a:extLst>
          </p:cNvPr>
          <p:cNvSpPr txBox="1"/>
          <p:nvPr/>
        </p:nvSpPr>
        <p:spPr>
          <a:xfrm>
            <a:off x="5458691" y="1511256"/>
            <a:ext cx="296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Candidate Molecules Sampled from GDB-17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03928-FBF8-934A-8C8E-3909D76E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39" y="2596903"/>
            <a:ext cx="1158007" cy="1158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8EEFE-6AE7-B14E-8417-9126DF6D6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64" y="2596903"/>
            <a:ext cx="1158007" cy="1158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6A97D-702D-1B4E-AC39-59835FEBC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089" y="2596903"/>
            <a:ext cx="1157998" cy="1157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F761FC-5FB6-B644-8478-151C0901D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671" y="4077024"/>
            <a:ext cx="1157998" cy="1157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F55674-9222-9142-B923-EE3A35498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090" y="4085365"/>
            <a:ext cx="1157998" cy="1157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/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/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/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/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0.12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/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0.07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569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Testing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dirty="0"/>
                  <a:t>  on GDB-17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29D032-955B-6649-88F9-417A0D46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6" y="1603663"/>
            <a:ext cx="3891396" cy="25670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B4CD40-D14F-0E42-921D-4B3A5067712F}"/>
              </a:ext>
            </a:extLst>
          </p:cNvPr>
          <p:cNvCxnSpPr>
            <a:cxnSpLocks/>
          </p:cNvCxnSpPr>
          <p:nvPr/>
        </p:nvCxnSpPr>
        <p:spPr>
          <a:xfrm>
            <a:off x="785092" y="4170762"/>
            <a:ext cx="0" cy="493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20F82D-8271-AB43-85D4-EA1EDD749219}"/>
              </a:ext>
            </a:extLst>
          </p:cNvPr>
          <p:cNvSpPr txBox="1"/>
          <p:nvPr/>
        </p:nvSpPr>
        <p:spPr>
          <a:xfrm>
            <a:off x="1012978" y="4257027"/>
            <a:ext cx="319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dimension captures enough variance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48DEF-921E-9B4D-82F9-60D51D76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7" y="4750629"/>
            <a:ext cx="3198804" cy="2192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C0F7C7-2918-E546-B379-E059C63D08A5}"/>
              </a:ext>
            </a:extLst>
          </p:cNvPr>
          <p:cNvSpPr txBox="1"/>
          <p:nvPr/>
        </p:nvSpPr>
        <p:spPr>
          <a:xfrm>
            <a:off x="5458691" y="1511256"/>
            <a:ext cx="296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Candidate Molecules Sampled from GDB-17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03928-FBF8-934A-8C8E-3909D76E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39" y="2596903"/>
            <a:ext cx="1158007" cy="1158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8EEFE-6AE7-B14E-8417-9126DF6D6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64" y="2596903"/>
            <a:ext cx="1158007" cy="1158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6A97D-702D-1B4E-AC39-59835FEBC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089" y="2596903"/>
            <a:ext cx="1157998" cy="1157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F761FC-5FB6-B644-8478-151C0901D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671" y="4077024"/>
            <a:ext cx="1157998" cy="1157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F55674-9222-9142-B923-EE3A35498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090" y="4085365"/>
            <a:ext cx="1157998" cy="1157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/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/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/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/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0.12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/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0.07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6BCF567-5C4C-794F-BF33-D6F9B296D67E}"/>
              </a:ext>
            </a:extLst>
          </p:cNvPr>
          <p:cNvSpPr txBox="1"/>
          <p:nvPr/>
        </p:nvSpPr>
        <p:spPr>
          <a:xfrm>
            <a:off x="5396892" y="5523960"/>
            <a:ext cx="228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(GDB is not known for it’s realism)</a:t>
            </a:r>
          </a:p>
        </p:txBody>
      </p:sp>
    </p:spTree>
    <p:extLst>
      <p:ext uri="{BB962C8B-B14F-4D97-AF65-F5344CB8AC3E}">
        <p14:creationId xmlns:p14="http://schemas.microsoft.com/office/powerpoint/2010/main" val="220483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1E6B6FE-E178-2F4C-96F9-257CD9BB5CCB}"/>
              </a:ext>
            </a:extLst>
          </p:cNvPr>
          <p:cNvSpPr/>
          <p:nvPr/>
        </p:nvSpPr>
        <p:spPr>
          <a:xfrm>
            <a:off x="208315" y="3313746"/>
            <a:ext cx="1750423" cy="23341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Testing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dirty="0"/>
                  <a:t>  on PubChem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A357FD7-C1C1-A747-BDFD-33FC8584CDBD}"/>
              </a:ext>
            </a:extLst>
          </p:cNvPr>
          <p:cNvSpPr txBox="1"/>
          <p:nvPr/>
        </p:nvSpPr>
        <p:spPr>
          <a:xfrm>
            <a:off x="6204645" y="1960325"/>
            <a:ext cx="29393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~66,000 organic compounds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realistic starting set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Harder to get good split through PCA -&gt; may need to explore labeled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34CAF-317E-564B-B6B6-B1DA88F77EF5}"/>
              </a:ext>
            </a:extLst>
          </p:cNvPr>
          <p:cNvSpPr txBox="1"/>
          <p:nvPr/>
        </p:nvSpPr>
        <p:spPr>
          <a:xfrm>
            <a:off x="391194" y="1576924"/>
            <a:ext cx="13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Fingerprints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5CC0D-376B-6C4B-9072-26D3CFCA082C}"/>
              </a:ext>
            </a:extLst>
          </p:cNvPr>
          <p:cNvSpPr txBox="1"/>
          <p:nvPr/>
        </p:nvSpPr>
        <p:spPr>
          <a:xfrm>
            <a:off x="2483095" y="1576924"/>
            <a:ext cx="130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Descriptors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C9D21-787F-B242-BE5E-1E9D2CF401A0}"/>
              </a:ext>
            </a:extLst>
          </p:cNvPr>
          <p:cNvSpPr txBox="1"/>
          <p:nvPr/>
        </p:nvSpPr>
        <p:spPr>
          <a:xfrm>
            <a:off x="4830282" y="1550800"/>
            <a:ext cx="68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5A25E-08FE-294C-BFBC-31296795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4287"/>
            <a:ext cx="1967686" cy="12714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2B3DC5-AFA7-9942-B1AD-DDF345B8B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0" t="24743" b="28132"/>
          <a:stretch/>
        </p:blipFill>
        <p:spPr>
          <a:xfrm>
            <a:off x="365117" y="3573244"/>
            <a:ext cx="675204" cy="398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3C5578-AD9A-A649-A57C-33F52A977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13" b="27053"/>
          <a:stretch/>
        </p:blipFill>
        <p:spPr>
          <a:xfrm>
            <a:off x="313464" y="3971325"/>
            <a:ext cx="778510" cy="3980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C40C22-C707-CA43-BA3D-8E8E96BAC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70" t="22725" b="26141"/>
          <a:stretch/>
        </p:blipFill>
        <p:spPr>
          <a:xfrm>
            <a:off x="365117" y="4369406"/>
            <a:ext cx="675204" cy="3980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15A91A0-BC41-E547-A0BC-07DC63824A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85" b="23407"/>
          <a:stretch/>
        </p:blipFill>
        <p:spPr>
          <a:xfrm>
            <a:off x="313464" y="4767487"/>
            <a:ext cx="778510" cy="4601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1D9061-73E3-2446-BA7A-AB10F32998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695" b="26171"/>
          <a:stretch/>
        </p:blipFill>
        <p:spPr>
          <a:xfrm>
            <a:off x="313464" y="5227645"/>
            <a:ext cx="778510" cy="3980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35FF127-FA47-0747-B34C-C03DE299F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622" y="5844285"/>
            <a:ext cx="1461023" cy="9440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7FB656-03AC-7D41-8504-05FF9DA6F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8312" y="1984274"/>
            <a:ext cx="1985188" cy="128273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F1E665-8165-0D4A-9BE4-B4E84925F6F5}"/>
              </a:ext>
            </a:extLst>
          </p:cNvPr>
          <p:cNvSpPr/>
          <p:nvPr/>
        </p:nvSpPr>
        <p:spPr>
          <a:xfrm>
            <a:off x="2212723" y="3313746"/>
            <a:ext cx="1750423" cy="23341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F225ED4-208C-0E43-A99F-064C2677E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796" y="5844285"/>
            <a:ext cx="1461023" cy="9440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A3D152D-64D7-7944-AE3E-1BCF46CDA554}"/>
              </a:ext>
            </a:extLst>
          </p:cNvPr>
          <p:cNvSpPr txBox="1"/>
          <p:nvPr/>
        </p:nvSpPr>
        <p:spPr>
          <a:xfrm>
            <a:off x="1290612" y="3634342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0.889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5F66C6-4019-E446-BC67-FE206A507927}"/>
                  </a:ext>
                </a:extLst>
              </p:cNvPr>
              <p:cNvSpPr txBox="1"/>
              <p:nvPr/>
            </p:nvSpPr>
            <p:spPr>
              <a:xfrm>
                <a:off x="1196063" y="3318104"/>
                <a:ext cx="603187" cy="23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8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5F66C6-4019-E446-BC67-FE206A507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63" y="3318104"/>
                <a:ext cx="603187" cy="2344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2C349D9-13AC-C04B-BF4C-5A0B84EE101B}"/>
              </a:ext>
            </a:extLst>
          </p:cNvPr>
          <p:cNvSpPr txBox="1"/>
          <p:nvPr/>
        </p:nvSpPr>
        <p:spPr>
          <a:xfrm>
            <a:off x="1290612" y="4062644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4E043F-590E-B64C-B5C7-1FA171FC6BD3}"/>
              </a:ext>
            </a:extLst>
          </p:cNvPr>
          <p:cNvSpPr txBox="1"/>
          <p:nvPr/>
        </p:nvSpPr>
        <p:spPr>
          <a:xfrm>
            <a:off x="1290612" y="4440560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F37BBF-1266-904F-96AE-B2C6D0C3F22C}"/>
              </a:ext>
            </a:extLst>
          </p:cNvPr>
          <p:cNvSpPr txBox="1"/>
          <p:nvPr/>
        </p:nvSpPr>
        <p:spPr>
          <a:xfrm>
            <a:off x="1281891" y="4889845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7C3DC3-D624-3244-950D-063B59EA8ABA}"/>
              </a:ext>
            </a:extLst>
          </p:cNvPr>
          <p:cNvSpPr txBox="1"/>
          <p:nvPr/>
        </p:nvSpPr>
        <p:spPr>
          <a:xfrm>
            <a:off x="1281891" y="5318964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99C7130-E163-1E48-81A4-27D38826B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645" r="22426"/>
          <a:stretch/>
        </p:blipFill>
        <p:spPr>
          <a:xfrm rot="5400000">
            <a:off x="2454281" y="3436212"/>
            <a:ext cx="372704" cy="6117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343858-E54D-D140-892B-E9537B71DFD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65" t="21510" r="14053" b="25332"/>
          <a:stretch/>
        </p:blipFill>
        <p:spPr>
          <a:xfrm>
            <a:off x="2334780" y="3970227"/>
            <a:ext cx="539398" cy="34387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173BAE8-1D1E-FC4D-A2EB-F64A183EB8B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882" t="13893" r="16846" b="17078"/>
          <a:stretch/>
        </p:blipFill>
        <p:spPr>
          <a:xfrm>
            <a:off x="2427502" y="4328474"/>
            <a:ext cx="426262" cy="40712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5F3A13E-285A-714E-A68C-3A84A1C7C1E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465" t="21986" b="23755"/>
          <a:stretch/>
        </p:blipFill>
        <p:spPr>
          <a:xfrm>
            <a:off x="2332909" y="4761411"/>
            <a:ext cx="592810" cy="34387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C5DEC6-36C6-7741-A42C-6288410F9E9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7508" b="10148"/>
          <a:stretch/>
        </p:blipFill>
        <p:spPr>
          <a:xfrm>
            <a:off x="2389451" y="5194854"/>
            <a:ext cx="502364" cy="363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A96BC-A031-4748-8507-E9F74B66AC56}"/>
                  </a:ext>
                </a:extLst>
              </p:cNvPr>
              <p:cNvSpPr txBox="1"/>
              <p:nvPr/>
            </p:nvSpPr>
            <p:spPr>
              <a:xfrm>
                <a:off x="3192392" y="3311788"/>
                <a:ext cx="603187" cy="23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80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A96BC-A031-4748-8507-E9F74B66A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92" y="3311788"/>
                <a:ext cx="603187" cy="2344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8745542-40FA-5A4F-B2B4-D848B00B0F2B}"/>
              </a:ext>
            </a:extLst>
          </p:cNvPr>
          <p:cNvSpPr txBox="1"/>
          <p:nvPr/>
        </p:nvSpPr>
        <p:spPr>
          <a:xfrm>
            <a:off x="3282108" y="3634342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0.216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324391-9C1D-B84B-B28F-68973DD2AD19}"/>
              </a:ext>
            </a:extLst>
          </p:cNvPr>
          <p:cNvSpPr txBox="1"/>
          <p:nvPr/>
        </p:nvSpPr>
        <p:spPr>
          <a:xfrm>
            <a:off x="3282108" y="4033233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0.214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701E66-FD51-8444-AAEB-F7481406EB8F}"/>
              </a:ext>
            </a:extLst>
          </p:cNvPr>
          <p:cNvSpPr txBox="1"/>
          <p:nvPr/>
        </p:nvSpPr>
        <p:spPr>
          <a:xfrm>
            <a:off x="3282108" y="4416870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0.214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BBB1D8-90FC-EB4B-9DB9-24B45ABF22EF}"/>
              </a:ext>
            </a:extLst>
          </p:cNvPr>
          <p:cNvSpPr txBox="1"/>
          <p:nvPr/>
        </p:nvSpPr>
        <p:spPr>
          <a:xfrm>
            <a:off x="3275632" y="4800986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0.214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54F14B-0606-3446-AD6C-05C956A43E33}"/>
              </a:ext>
            </a:extLst>
          </p:cNvPr>
          <p:cNvSpPr txBox="1"/>
          <p:nvPr/>
        </p:nvSpPr>
        <p:spPr>
          <a:xfrm>
            <a:off x="3275632" y="5268846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0.213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2CABD6-15DB-FE4E-9562-5B0060645133}"/>
              </a:ext>
            </a:extLst>
          </p:cNvPr>
          <p:cNvSpPr/>
          <p:nvPr/>
        </p:nvSpPr>
        <p:spPr>
          <a:xfrm>
            <a:off x="4312773" y="3339870"/>
            <a:ext cx="1750423" cy="23341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62AC38-633C-D448-8405-E085A6CFBC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8831" y="2018674"/>
            <a:ext cx="1857567" cy="12123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68898E5-F2ED-454B-8A31-B9A219A2C907}"/>
              </a:ext>
            </a:extLst>
          </p:cNvPr>
          <p:cNvSpPr txBox="1"/>
          <p:nvPr/>
        </p:nvSpPr>
        <p:spPr>
          <a:xfrm>
            <a:off x="4893562" y="4248677"/>
            <a:ext cx="60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71499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7C8EA-1224-0F40-8382-9F51273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Similarity with DEHP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9AE66-8E89-3B47-9B25-5ECF9D2C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" y="2250039"/>
            <a:ext cx="6200729" cy="327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6FA5F-3AA4-4649-85B1-4D7C8173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05" y="2979505"/>
            <a:ext cx="2745004" cy="17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7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D6257-E63A-2845-95CB-DD9B274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A4AB6-CC25-5447-B5C1-F8FEF113E0C9}"/>
              </a:ext>
            </a:extLst>
          </p:cNvPr>
          <p:cNvSpPr txBox="1"/>
          <p:nvPr/>
        </p:nvSpPr>
        <p:spPr>
          <a:xfrm>
            <a:off x="365760" y="1709928"/>
            <a:ext cx="66476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Re-evaluate tradeoff between using all plasticizer data vs. removing outliers/non-uniformity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final decision on feature selection and solidify plasticizer likelihood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Communicating w/ACD on command line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 selection (e.g. polarizability, molar volume)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Toxicity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VAE</a:t>
            </a:r>
          </a:p>
        </p:txBody>
      </p:sp>
    </p:spTree>
    <p:extLst>
      <p:ext uri="{BB962C8B-B14F-4D97-AF65-F5344CB8AC3E}">
        <p14:creationId xmlns:p14="http://schemas.microsoft.com/office/powerpoint/2010/main" val="309800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7FBC4-E95E-004C-84BE-B7EB8BBB18F6}"/>
              </a:ext>
            </a:extLst>
          </p:cNvPr>
          <p:cNvSpPr/>
          <p:nvPr/>
        </p:nvSpPr>
        <p:spPr>
          <a:xfrm>
            <a:off x="3204781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17DBB7-2B77-4148-8586-27BE3ED9679A}"/>
              </a:ext>
            </a:extLst>
          </p:cNvPr>
          <p:cNvSpPr/>
          <p:nvPr/>
        </p:nvSpPr>
        <p:spPr>
          <a:xfrm>
            <a:off x="178768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AAC81-DD83-FF44-90A9-C2CF434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578C6-525E-F049-B425-0E672B9F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50" y="3562735"/>
            <a:ext cx="360830" cy="28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FE5E6-4F92-4F42-813A-901C0ADD1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55739" y="3562679"/>
            <a:ext cx="326360" cy="28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7D25E-4A2E-7442-8DE8-D22C6D466090}"/>
              </a:ext>
            </a:extLst>
          </p:cNvPr>
          <p:cNvSpPr txBox="1"/>
          <p:nvPr/>
        </p:nvSpPr>
        <p:spPr>
          <a:xfrm>
            <a:off x="267884" y="3524881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19F7B-2388-FE4D-8D50-3A7AB2047E5E}"/>
              </a:ext>
            </a:extLst>
          </p:cNvPr>
          <p:cNvSpPr txBox="1"/>
          <p:nvPr/>
        </p:nvSpPr>
        <p:spPr>
          <a:xfrm>
            <a:off x="3884215" y="3524881"/>
            <a:ext cx="153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Structural Fingerprints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8E7D3-907A-CB45-BFAE-0ACC8ADE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313066" y="3561428"/>
            <a:ext cx="326360" cy="28789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CD83F6D-BCF8-8643-8753-780867D7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39703"/>
              </p:ext>
            </p:extLst>
          </p:nvPr>
        </p:nvGraphicFramePr>
        <p:xfrm>
          <a:off x="3540485" y="1760141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058CF7-8897-0B44-8A0D-8E9A578FCE91}"/>
              </a:ext>
            </a:extLst>
          </p:cNvPr>
          <p:cNvSpPr/>
          <p:nvPr/>
        </p:nvSpPr>
        <p:spPr>
          <a:xfrm>
            <a:off x="6178563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76AE7-DE1D-4545-A772-DC78156401CD}"/>
              </a:ext>
            </a:extLst>
          </p:cNvPr>
          <p:cNvSpPr txBox="1"/>
          <p:nvPr/>
        </p:nvSpPr>
        <p:spPr>
          <a:xfrm>
            <a:off x="7010303" y="3524881"/>
            <a:ext cx="120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Toxicity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7642FC-89FA-CA4F-A5FF-85136B2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41" y="3562679"/>
            <a:ext cx="360830" cy="287896"/>
          </a:xfrm>
          <a:prstGeom prst="rect">
            <a:avLst/>
          </a:prstGeom>
        </p:spPr>
      </p:pic>
      <p:pic>
        <p:nvPicPr>
          <p:cNvPr id="19" name="Picture 18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EA8D0933-A3F0-AB4B-8FB3-E24378A6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10" y="3849324"/>
            <a:ext cx="1208985" cy="11341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3642E0-2B61-F748-B76E-8BB00D302F1F}"/>
              </a:ext>
            </a:extLst>
          </p:cNvPr>
          <p:cNvCxnSpPr>
            <a:cxnSpLocks/>
          </p:cNvCxnSpPr>
          <p:nvPr/>
        </p:nvCxnSpPr>
        <p:spPr>
          <a:xfrm>
            <a:off x="4661807" y="2903141"/>
            <a:ext cx="0" cy="334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6AA9442-A5FC-F14C-A58E-E2EE6F229CE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615003" y="3237400"/>
            <a:ext cx="3046805" cy="26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3A9868-2527-6A46-A222-26307F8307D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661807" y="3237401"/>
            <a:ext cx="2952989" cy="2874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7E3B51-571D-2048-9334-5CCD65FBDFE5}"/>
              </a:ext>
            </a:extLst>
          </p:cNvPr>
          <p:cNvCxnSpPr>
            <a:cxnSpLocks/>
          </p:cNvCxnSpPr>
          <p:nvPr/>
        </p:nvCxnSpPr>
        <p:spPr>
          <a:xfrm>
            <a:off x="4661807" y="3237400"/>
            <a:ext cx="0" cy="266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FDB7-E29C-3243-90E7-F14C44FF0FA7}"/>
              </a:ext>
            </a:extLst>
          </p:cNvPr>
          <p:cNvSpPr txBox="1"/>
          <p:nvPr/>
        </p:nvSpPr>
        <p:spPr>
          <a:xfrm>
            <a:off x="6414032" y="4980173"/>
            <a:ext cx="1822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</a:t>
            </a:r>
            <a:r>
              <a:rPr lang="en-US" sz="1000" dirty="0" err="1"/>
              <a:t>nn</a:t>
            </a:r>
            <a:r>
              <a:rPr lang="en-US" sz="1000" dirty="0"/>
              <a:t> trained on tox21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F1A088-F474-8F48-85F2-774E09A63E0E}"/>
              </a:ext>
            </a:extLst>
          </p:cNvPr>
          <p:cNvSpPr txBox="1"/>
          <p:nvPr/>
        </p:nvSpPr>
        <p:spPr>
          <a:xfrm rot="16200000">
            <a:off x="6689799" y="4589960"/>
            <a:ext cx="289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9F8F3-1A57-F94F-ACFA-8DE9247179C7}"/>
              </a:ext>
            </a:extLst>
          </p:cNvPr>
          <p:cNvSpPr txBox="1"/>
          <p:nvPr/>
        </p:nvSpPr>
        <p:spPr>
          <a:xfrm rot="16200000">
            <a:off x="6610793" y="4235416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=O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D052E2-9095-8747-AF97-A8E4D287DC40}"/>
              </a:ext>
            </a:extLst>
          </p:cNvPr>
          <p:cNvSpPr txBox="1"/>
          <p:nvPr/>
        </p:nvSpPr>
        <p:spPr>
          <a:xfrm rot="16200000">
            <a:off x="6610793" y="3929482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A1134-C459-B344-AFF4-CEEF370F7D50}"/>
              </a:ext>
            </a:extLst>
          </p:cNvPr>
          <p:cNvSpPr txBox="1"/>
          <p:nvPr/>
        </p:nvSpPr>
        <p:spPr>
          <a:xfrm rot="16200000">
            <a:off x="6581968" y="3699432"/>
            <a:ext cx="447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4531A-6784-E64F-AA55-4E7C04ED604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929895" y="4416405"/>
            <a:ext cx="28939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/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CC5C9CC-C742-F149-A4B4-01208BD4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4" y="3938388"/>
            <a:ext cx="2141619" cy="118743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A2A357A-6265-924E-815B-217E4CD75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24397"/>
              </p:ext>
            </p:extLst>
          </p:nvPr>
        </p:nvGraphicFramePr>
        <p:xfrm>
          <a:off x="4248149" y="4127129"/>
          <a:ext cx="1679992" cy="885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9999">
                  <a:extLst>
                    <a:ext uri="{9D8B030D-6E8A-4147-A177-3AD203B41FA5}">
                      <a16:colId xmlns:a16="http://schemas.microsoft.com/office/drawing/2014/main" val="113189432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239732569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5893260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839624310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2613391985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8958686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2052648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1698513263"/>
                    </a:ext>
                  </a:extLst>
                </a:gridCol>
              </a:tblGrid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8920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82823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51854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3706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BD3125D-F0D5-0E4F-8091-300157797C5D}"/>
              </a:ext>
            </a:extLst>
          </p:cNvPr>
          <p:cNvSpPr txBox="1"/>
          <p:nvPr/>
        </p:nvSpPr>
        <p:spPr>
          <a:xfrm>
            <a:off x="3313066" y="4127129"/>
            <a:ext cx="9350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00" dirty="0"/>
              <a:t>CCCCCOC(=O)CCC(=O)O</a:t>
            </a:r>
          </a:p>
          <a:p>
            <a:pPr lvl="0"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BrC1=C(NC(=O)C=C1)OCCOCCOC=N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C1=C(C2CO2)S(=O)(=O)C2=C(OCCO2)S1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C(=O)N1CCOC=O…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lvl="0" algn="ctr">
              <a:defRPr/>
            </a:pPr>
            <a:endParaRPr lang="en-US" sz="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930F45-F927-5041-971D-D598E98DBCAD}"/>
              </a:ext>
            </a:extLst>
          </p:cNvPr>
          <p:cNvSpPr txBox="1"/>
          <p:nvPr/>
        </p:nvSpPr>
        <p:spPr>
          <a:xfrm>
            <a:off x="2797518" y="1658262"/>
            <a:ext cx="11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6784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7FBC4-E95E-004C-84BE-B7EB8BBB18F6}"/>
              </a:ext>
            </a:extLst>
          </p:cNvPr>
          <p:cNvSpPr/>
          <p:nvPr/>
        </p:nvSpPr>
        <p:spPr>
          <a:xfrm>
            <a:off x="3204781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17DBB7-2B77-4148-8586-27BE3ED9679A}"/>
              </a:ext>
            </a:extLst>
          </p:cNvPr>
          <p:cNvSpPr/>
          <p:nvPr/>
        </p:nvSpPr>
        <p:spPr>
          <a:xfrm>
            <a:off x="178768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AAC81-DD83-FF44-90A9-C2CF434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578C6-525E-F049-B425-0E672B9F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50" y="3562735"/>
            <a:ext cx="360830" cy="28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FE5E6-4F92-4F42-813A-901C0ADD1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55739" y="3562679"/>
            <a:ext cx="326360" cy="28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7D25E-4A2E-7442-8DE8-D22C6D466090}"/>
              </a:ext>
            </a:extLst>
          </p:cNvPr>
          <p:cNvSpPr txBox="1"/>
          <p:nvPr/>
        </p:nvSpPr>
        <p:spPr>
          <a:xfrm>
            <a:off x="267884" y="3524881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19F7B-2388-FE4D-8D50-3A7AB2047E5E}"/>
              </a:ext>
            </a:extLst>
          </p:cNvPr>
          <p:cNvSpPr txBox="1"/>
          <p:nvPr/>
        </p:nvSpPr>
        <p:spPr>
          <a:xfrm>
            <a:off x="3884215" y="3524881"/>
            <a:ext cx="153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Structural Fingerprints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8E7D3-907A-CB45-BFAE-0ACC8ADE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313066" y="3561428"/>
            <a:ext cx="326360" cy="28789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CD83F6D-BCF8-8643-8753-780867D78B45}"/>
              </a:ext>
            </a:extLst>
          </p:cNvPr>
          <p:cNvGraphicFramePr>
            <a:graphicFrameLocks noGrp="1"/>
          </p:cNvGraphicFramePr>
          <p:nvPr/>
        </p:nvGraphicFramePr>
        <p:xfrm>
          <a:off x="3540485" y="1760141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058CF7-8897-0B44-8A0D-8E9A578FCE91}"/>
              </a:ext>
            </a:extLst>
          </p:cNvPr>
          <p:cNvSpPr/>
          <p:nvPr/>
        </p:nvSpPr>
        <p:spPr>
          <a:xfrm>
            <a:off x="6178563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76AE7-DE1D-4545-A772-DC78156401CD}"/>
              </a:ext>
            </a:extLst>
          </p:cNvPr>
          <p:cNvSpPr txBox="1"/>
          <p:nvPr/>
        </p:nvSpPr>
        <p:spPr>
          <a:xfrm>
            <a:off x="7010303" y="3524881"/>
            <a:ext cx="120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Toxicity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7642FC-89FA-CA4F-A5FF-85136B2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41" y="3562679"/>
            <a:ext cx="360830" cy="287896"/>
          </a:xfrm>
          <a:prstGeom prst="rect">
            <a:avLst/>
          </a:prstGeom>
        </p:spPr>
      </p:pic>
      <p:pic>
        <p:nvPicPr>
          <p:cNvPr id="19" name="Picture 18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EA8D0933-A3F0-AB4B-8FB3-E24378A6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10" y="3849324"/>
            <a:ext cx="1208985" cy="11341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3642E0-2B61-F748-B76E-8BB00D302F1F}"/>
              </a:ext>
            </a:extLst>
          </p:cNvPr>
          <p:cNvCxnSpPr>
            <a:cxnSpLocks/>
          </p:cNvCxnSpPr>
          <p:nvPr/>
        </p:nvCxnSpPr>
        <p:spPr>
          <a:xfrm>
            <a:off x="4661807" y="2903141"/>
            <a:ext cx="0" cy="334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6AA9442-A5FC-F14C-A58E-E2EE6F229CE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615003" y="3237400"/>
            <a:ext cx="3046805" cy="26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3A9868-2527-6A46-A222-26307F8307D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661807" y="3237401"/>
            <a:ext cx="2952989" cy="2874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7E3B51-571D-2048-9334-5CCD65FBDFE5}"/>
              </a:ext>
            </a:extLst>
          </p:cNvPr>
          <p:cNvCxnSpPr>
            <a:cxnSpLocks/>
          </p:cNvCxnSpPr>
          <p:nvPr/>
        </p:nvCxnSpPr>
        <p:spPr>
          <a:xfrm>
            <a:off x="4661807" y="3237400"/>
            <a:ext cx="0" cy="266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FDB7-E29C-3243-90E7-F14C44FF0FA7}"/>
              </a:ext>
            </a:extLst>
          </p:cNvPr>
          <p:cNvSpPr txBox="1"/>
          <p:nvPr/>
        </p:nvSpPr>
        <p:spPr>
          <a:xfrm>
            <a:off x="6414032" y="4980173"/>
            <a:ext cx="1822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</a:t>
            </a:r>
            <a:r>
              <a:rPr lang="en-US" sz="1000" dirty="0" err="1"/>
              <a:t>nn</a:t>
            </a:r>
            <a:r>
              <a:rPr lang="en-US" sz="1000" dirty="0"/>
              <a:t> trained on tox21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F1A088-F474-8F48-85F2-774E09A63E0E}"/>
              </a:ext>
            </a:extLst>
          </p:cNvPr>
          <p:cNvSpPr txBox="1"/>
          <p:nvPr/>
        </p:nvSpPr>
        <p:spPr>
          <a:xfrm rot="16200000">
            <a:off x="6689799" y="4589960"/>
            <a:ext cx="289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9F8F3-1A57-F94F-ACFA-8DE9247179C7}"/>
              </a:ext>
            </a:extLst>
          </p:cNvPr>
          <p:cNvSpPr txBox="1"/>
          <p:nvPr/>
        </p:nvSpPr>
        <p:spPr>
          <a:xfrm rot="16200000">
            <a:off x="6610793" y="4235416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=O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D052E2-9095-8747-AF97-A8E4D287DC40}"/>
              </a:ext>
            </a:extLst>
          </p:cNvPr>
          <p:cNvSpPr txBox="1"/>
          <p:nvPr/>
        </p:nvSpPr>
        <p:spPr>
          <a:xfrm rot="16200000">
            <a:off x="6610793" y="3929482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A1134-C459-B344-AFF4-CEEF370F7D50}"/>
              </a:ext>
            </a:extLst>
          </p:cNvPr>
          <p:cNvSpPr txBox="1"/>
          <p:nvPr/>
        </p:nvSpPr>
        <p:spPr>
          <a:xfrm rot="16200000">
            <a:off x="6581968" y="3699432"/>
            <a:ext cx="447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4531A-6784-E64F-AA55-4E7C04ED604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929895" y="4416405"/>
            <a:ext cx="28939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/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CC5C9CC-C742-F149-A4B4-01208BD4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4" y="3938388"/>
            <a:ext cx="2141619" cy="118743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A2A357A-6265-924E-815B-217E4CD75B1C}"/>
              </a:ext>
            </a:extLst>
          </p:cNvPr>
          <p:cNvGraphicFramePr>
            <a:graphicFrameLocks noGrp="1"/>
          </p:cNvGraphicFramePr>
          <p:nvPr/>
        </p:nvGraphicFramePr>
        <p:xfrm>
          <a:off x="4248149" y="4127129"/>
          <a:ext cx="1679992" cy="885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9999">
                  <a:extLst>
                    <a:ext uri="{9D8B030D-6E8A-4147-A177-3AD203B41FA5}">
                      <a16:colId xmlns:a16="http://schemas.microsoft.com/office/drawing/2014/main" val="113189432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239732569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5893260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839624310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2613391985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8958686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2052648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1698513263"/>
                    </a:ext>
                  </a:extLst>
                </a:gridCol>
              </a:tblGrid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8920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82823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51854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3706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BD3125D-F0D5-0E4F-8091-300157797C5D}"/>
              </a:ext>
            </a:extLst>
          </p:cNvPr>
          <p:cNvSpPr txBox="1"/>
          <p:nvPr/>
        </p:nvSpPr>
        <p:spPr>
          <a:xfrm>
            <a:off x="3313066" y="4127129"/>
            <a:ext cx="9350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00" dirty="0"/>
              <a:t>CCCCCOC(=O)CCC(=O)O</a:t>
            </a:r>
          </a:p>
          <a:p>
            <a:pPr lvl="0"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BrC1=C(NC(=O)C=C1)OCCOCCOC=N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C1=C(C2CO2)S(=O)(=O)C2=C(OCCO2)S1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C(=O)N1CCOC=O…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lvl="0" algn="ctr">
              <a:defRPr/>
            </a:pPr>
            <a:endParaRPr lang="en-US" sz="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EE5049-84DC-8C4E-ADB4-7345FCDD4301}"/>
              </a:ext>
            </a:extLst>
          </p:cNvPr>
          <p:cNvSpPr txBox="1"/>
          <p:nvPr/>
        </p:nvSpPr>
        <p:spPr>
          <a:xfrm rot="16200000">
            <a:off x="2722575" y="4779230"/>
            <a:ext cx="679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C99C4A-5ADE-0A44-BA1D-4AAE85C5998D}"/>
              </a:ext>
            </a:extLst>
          </p:cNvPr>
          <p:cNvSpPr/>
          <p:nvPr/>
        </p:nvSpPr>
        <p:spPr>
          <a:xfrm>
            <a:off x="6172200" y="3503880"/>
            <a:ext cx="2886075" cy="1722514"/>
          </a:xfrm>
          <a:prstGeom prst="roundRect">
            <a:avLst/>
          </a:prstGeom>
          <a:solidFill>
            <a:schemeClr val="bg2">
              <a:alpha val="6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2BCE40CC-330F-2A4D-AA30-9EC23B673862}"/>
              </a:ext>
            </a:extLst>
          </p:cNvPr>
          <p:cNvSpPr/>
          <p:nvPr/>
        </p:nvSpPr>
        <p:spPr>
          <a:xfrm>
            <a:off x="1094038" y="5701444"/>
            <a:ext cx="1080026" cy="951594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DBBA98D-2452-A84A-8297-ACEFC015C5E8}"/>
              </a:ext>
            </a:extLst>
          </p:cNvPr>
          <p:cNvSpPr/>
          <p:nvPr/>
        </p:nvSpPr>
        <p:spPr>
          <a:xfrm>
            <a:off x="2554895" y="5701444"/>
            <a:ext cx="1080026" cy="951594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n 33">
            <a:extLst>
              <a:ext uri="{FF2B5EF4-FFF2-40B4-BE49-F238E27FC236}">
                <a16:creationId xmlns:a16="http://schemas.microsoft.com/office/drawing/2014/main" id="{CC75726E-0B36-FB4A-999A-60594F38E860}"/>
              </a:ext>
            </a:extLst>
          </p:cNvPr>
          <p:cNvSpPr/>
          <p:nvPr/>
        </p:nvSpPr>
        <p:spPr>
          <a:xfrm>
            <a:off x="3998594" y="5701444"/>
            <a:ext cx="1080026" cy="951594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AB3C3-BA3C-FD46-96E4-A27F634C8DFD}"/>
              </a:ext>
            </a:extLst>
          </p:cNvPr>
          <p:cNvSpPr txBox="1"/>
          <p:nvPr/>
        </p:nvSpPr>
        <p:spPr>
          <a:xfrm>
            <a:off x="1172559" y="6030675"/>
            <a:ext cx="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D0A248-E4F6-E147-9C72-97920EB7BBEB}"/>
              </a:ext>
            </a:extLst>
          </p:cNvPr>
          <p:cNvSpPr txBox="1"/>
          <p:nvPr/>
        </p:nvSpPr>
        <p:spPr>
          <a:xfrm>
            <a:off x="2530989" y="6040200"/>
            <a:ext cx="12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509C93-2146-954C-A1E2-1B777D919498}"/>
              </a:ext>
            </a:extLst>
          </p:cNvPr>
          <p:cNvSpPr txBox="1"/>
          <p:nvPr/>
        </p:nvSpPr>
        <p:spPr>
          <a:xfrm>
            <a:off x="3919144" y="5920750"/>
            <a:ext cx="125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9C8BA-5BC9-C44A-AD2F-FACD9BB805EA}"/>
              </a:ext>
            </a:extLst>
          </p:cNvPr>
          <p:cNvSpPr txBox="1"/>
          <p:nvPr/>
        </p:nvSpPr>
        <p:spPr>
          <a:xfrm>
            <a:off x="5332329" y="5565423"/>
            <a:ext cx="2163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can be used to generate features for any given set of molecules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76857-9197-4D40-82F5-6C351B6696B7}"/>
              </a:ext>
            </a:extLst>
          </p:cNvPr>
          <p:cNvSpPr txBox="1"/>
          <p:nvPr/>
        </p:nvSpPr>
        <p:spPr>
          <a:xfrm>
            <a:off x="2797518" y="1658262"/>
            <a:ext cx="11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1713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CB26441-8875-A94E-9C10-169CDB94F494}"/>
              </a:ext>
            </a:extLst>
          </p:cNvPr>
          <p:cNvSpPr txBox="1"/>
          <p:nvPr/>
        </p:nvSpPr>
        <p:spPr>
          <a:xfrm>
            <a:off x="1990" y="464022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Gen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C1BBF5C-06BC-1343-B998-79CD6D350D1A}"/>
              </a:ext>
            </a:extLst>
          </p:cNvPr>
          <p:cNvCxnSpPr>
            <a:cxnSpLocks/>
          </p:cNvCxnSpPr>
          <p:nvPr/>
        </p:nvCxnSpPr>
        <p:spPr>
          <a:xfrm>
            <a:off x="2172666" y="38187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8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Picture 214">
            <a:extLst>
              <a:ext uri="{FF2B5EF4-FFF2-40B4-BE49-F238E27FC236}">
                <a16:creationId xmlns:a16="http://schemas.microsoft.com/office/drawing/2014/main" id="{B774E57A-B89B-674E-9D31-3F6370BC0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C943CAD5-7063-1742-9429-77A9F6339E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9" name="Picture 218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FBE18AFA-DF65-2347-953A-A09FE2AF3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p:pic>
        <p:nvPicPr>
          <p:cNvPr id="220" name="Picture 219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4980A75-7CE1-A34E-ADE9-D168C521D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A1ADA18B-0C52-144C-BE2F-3DC74E63FFD7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4F527D0-49D7-1B4C-89F6-C4C198A8020A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9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3109196"/>
            <a:ext cx="1537177" cy="37488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4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C12AA18D-ACFF-DB48-B056-787398ACC9AA}"/>
              </a:ext>
            </a:extLst>
          </p:cNvPr>
          <p:cNvSpPr/>
          <p:nvPr/>
        </p:nvSpPr>
        <p:spPr>
          <a:xfrm rot="16200000">
            <a:off x="3585505" y="4414531"/>
            <a:ext cx="1900231" cy="22436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 rot="16200000">
            <a:off x="3783870" y="-303056"/>
            <a:ext cx="1840278" cy="79383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7A8BDF-4E56-744B-9D26-87D60063DDC9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2B40099E-9148-E94B-B466-C9A46AAA61A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A2883A-FE57-7847-A319-DB203948CE0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5FA5D6-1523-024B-A1C8-0B13FFAFFE72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1CE0D62-EE6C-204E-AE79-3C2615EF1678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DD3DC5-9911-E74C-8EED-73BD564CC85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FB95B11-41D0-DC4E-AF17-8329F395CD7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304539-6B59-DA4B-B3A2-3029D120C163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D24E09-6A1D-A64A-883D-A355D45A6F38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A400078-4768-6340-8B2F-08D05C3DCA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A1F44E-4654-B24A-8FC4-F6F4B44D230B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294B52-F970-1F42-8330-D48261604FE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D9F733-17A9-9148-A310-7223E5BE3935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A4CBEC9-6478-2F40-B582-DF201F18EC71}"/>
                </a:ext>
              </a:extLst>
            </p:cNvPr>
            <p:cNvCxnSpPr>
              <a:cxnSpLocks/>
              <a:stCxn id="121" idx="6"/>
              <a:endCxn id="128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DA8895-3EEB-B441-81A2-B0124587A9DA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2CBB9-78AA-074D-9164-23CBCCE3E42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B0E3CF-B151-E544-AC3F-445D4B755436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25489CD-8945-6743-A522-F52F52BA0E8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0D557F-0903-624C-BB14-233952469F6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5B8A3A-FB3E-8A40-AF25-AB546EDDB65A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93399CC-8BCA-1943-A7C5-FF57145A8FD3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77255B-E1A0-6E4E-873D-34A626DCEA4E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CD0467D-C8A1-E548-BBAD-E94BD391AE8E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A0F8886-F187-5744-B28D-BAF5B4B6148F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E1659B-0986-464B-9CA3-91C0D79EDE26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0C0003-4F82-6A42-9F6D-AB9D1937F53F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A58651-2F69-ED43-A76A-D0B5035CE2A3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0A17C1-48C0-174D-9088-BF2638411862}"/>
                </a:ext>
              </a:extLst>
            </p:cNvPr>
            <p:cNvCxnSpPr>
              <a:cxnSpLocks/>
              <a:stCxn id="130" idx="2"/>
              <a:endCxn id="127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618194-EE2D-5E49-9BF5-0D8A451F5110}"/>
                </a:ext>
              </a:extLst>
            </p:cNvPr>
            <p:cNvCxnSpPr>
              <a:cxnSpLocks/>
              <a:stCxn id="130" idx="2"/>
              <a:endCxn id="128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03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5404680" y="4452568"/>
            <a:ext cx="2316692" cy="19582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8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6032771" y="1292304"/>
            <a:ext cx="2316692" cy="13428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43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2944837"/>
            <a:ext cx="1537177" cy="39131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9FF8DA2-2ED5-574F-9724-8ABB64ADAAF2}"/>
              </a:ext>
            </a:extLst>
          </p:cNvPr>
          <p:cNvSpPr txBox="1"/>
          <p:nvPr/>
        </p:nvSpPr>
        <p:spPr>
          <a:xfrm>
            <a:off x="358003" y="1722501"/>
            <a:ext cx="2585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Use Cases 1 and 2</a:t>
            </a:r>
          </a:p>
          <a:p>
            <a:pPr algn="ctr"/>
            <a:r>
              <a:rPr lang="en-US" sz="1400" dirty="0"/>
              <a:t>Relate chemical properties/structure to plasticizing likelihood</a:t>
            </a:r>
          </a:p>
        </p:txBody>
      </p:sp>
    </p:spTree>
    <p:extLst>
      <p:ext uri="{BB962C8B-B14F-4D97-AF65-F5344CB8AC3E}">
        <p14:creationId xmlns:p14="http://schemas.microsoft.com/office/powerpoint/2010/main" val="73947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71717E58-B8EA-7843-9EAC-B7C0A6C5F90F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A5DB794E-906C-1541-8BB4-2E7CF79B5C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</TotalTime>
  <Words>881</Words>
  <Application>Microsoft Macintosh PowerPoint</Application>
  <PresentationFormat>On-screen Show (4:3)</PresentationFormat>
  <Paragraphs>287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Encode Sans Normal Black</vt:lpstr>
      <vt:lpstr>Lucida Grande</vt:lpstr>
      <vt:lpstr>Open Sans</vt:lpstr>
      <vt:lpstr>Open Sans Light</vt:lpstr>
      <vt:lpstr>Uni Sans Regular</vt:lpstr>
      <vt:lpstr>Office Theme</vt:lpstr>
      <vt:lpstr>1_Custom Design</vt:lpstr>
      <vt:lpstr>Updates for Cargill 5/07/20</vt:lpstr>
      <vt:lpstr>Feature Generation Pipeline</vt:lpstr>
      <vt:lpstr>Feature Generation Pipeline</vt:lpstr>
      <vt:lpstr>Proposed Learning Pipeline</vt:lpstr>
      <vt:lpstr>Proposed Learning Pipeline</vt:lpstr>
      <vt:lpstr>Proposed Learning Pipeline</vt:lpstr>
      <vt:lpstr>Proposed Learning Pipeline</vt:lpstr>
      <vt:lpstr>Proposed Learning Pipeline</vt:lpstr>
      <vt:lpstr>Proposed Learning Pipeline</vt:lpstr>
      <vt:lpstr>Plasticizer Likelihood Function</vt:lpstr>
      <vt:lpstr>Plasticizer Likelihood Function</vt:lpstr>
      <vt:lpstr>Plasticizer Likelihood Function</vt:lpstr>
      <vt:lpstr>Plasticizer Likelihood Function</vt:lpstr>
      <vt:lpstr>Testing  θ ̂_plasticizer  on GDB-17</vt:lpstr>
      <vt:lpstr>Testing  θ ̂_plasticizer  on GDB-17</vt:lpstr>
      <vt:lpstr>Testing  θ ̂_plasticizer  on PubChem</vt:lpstr>
      <vt:lpstr>Plasticizer Similarity with DEHP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for Cargill 4/30/20</dc:title>
  <dc:creator>Orion Dollar</dc:creator>
  <cp:lastModifiedBy>Nisarg Joshi</cp:lastModifiedBy>
  <cp:revision>55</cp:revision>
  <dcterms:created xsi:type="dcterms:W3CDTF">2020-04-28T19:10:12Z</dcterms:created>
  <dcterms:modified xsi:type="dcterms:W3CDTF">2020-05-07T17:42:23Z</dcterms:modified>
</cp:coreProperties>
</file>